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
  </p:notesMasterIdLst>
  <p:handoutMasterIdLst>
    <p:handoutMasterId r:id="rId10"/>
  </p:handoutMasterIdLst>
  <p:sldIdLst>
    <p:sldId id="256" r:id="rId2"/>
    <p:sldId id="257" r:id="rId3"/>
    <p:sldId id="260" r:id="rId4"/>
    <p:sldId id="261" r:id="rId5"/>
    <p:sldId id="259" r:id="rId6"/>
    <p:sldId id="262" r:id="rId7"/>
    <p:sldId id="263"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660"/>
  </p:normalViewPr>
  <p:slideViewPr>
    <p:cSldViewPr snapToGrid="0">
      <p:cViewPr varScale="1">
        <p:scale>
          <a:sx n="65" d="100"/>
          <a:sy n="65" d="100"/>
        </p:scale>
        <p:origin x="48" y="10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9A3A82D-AC1B-4DF7-8E85-EE7E3DEB68F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2F64493-E59D-4D50-9391-34BBF14398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822FD5-3EE2-4EE3-BC0D-7433751ED3CA}" type="datetimeFigureOut">
              <a:rPr lang="en-US" smtClean="0"/>
              <a:t>2/18/2021</a:t>
            </a:fld>
            <a:endParaRPr lang="en-US"/>
          </a:p>
        </p:txBody>
      </p:sp>
      <p:sp>
        <p:nvSpPr>
          <p:cNvPr id="4" name="Footer Placeholder 3">
            <a:extLst>
              <a:ext uri="{FF2B5EF4-FFF2-40B4-BE49-F238E27FC236}">
                <a16:creationId xmlns:a16="http://schemas.microsoft.com/office/drawing/2014/main" id="{D64120E0-1D8A-465E-8DC3-B9A4E66CF47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103F9C4-5B78-4D9D-BB86-41981106786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ED1786C-9C3A-4597-B9A0-278E5958A3FF}" type="slidenum">
              <a:rPr lang="en-US" smtClean="0"/>
              <a:t>‹#›</a:t>
            </a:fld>
            <a:endParaRPr lang="en-US"/>
          </a:p>
        </p:txBody>
      </p:sp>
    </p:spTree>
    <p:extLst>
      <p:ext uri="{BB962C8B-B14F-4D97-AF65-F5344CB8AC3E}">
        <p14:creationId xmlns:p14="http://schemas.microsoft.com/office/powerpoint/2010/main" val="1899393703"/>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jpeg>
</file>

<file path=ppt/media/image4.jpe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3DCFB0-D2AB-4053-8393-7A1F6BE94719}" type="datetimeFigureOut">
              <a:rPr lang="en-US" smtClean="0"/>
              <a:t>2/18/2021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BE39F3-29AB-4210-8AA7-8B8C8D8B100D}" type="slidenum">
              <a:rPr lang="en-US" smtClean="0"/>
              <a:t>‹#›</a:t>
            </a:fld>
            <a:endParaRPr lang="en-US"/>
          </a:p>
        </p:txBody>
      </p:sp>
    </p:spTree>
    <p:extLst>
      <p:ext uri="{BB962C8B-B14F-4D97-AF65-F5344CB8AC3E}">
        <p14:creationId xmlns:p14="http://schemas.microsoft.com/office/powerpoint/2010/main" val="212488505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422F94C-09D2-44B7-B6DE-99045F14381B}" type="datetimeFigureOut">
              <a:rPr lang="en-US" smtClean="0"/>
              <a:t>2/18/2021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388C6E-FC06-4624-B63E-102CF3671F2C}" type="slidenum">
              <a:rPr lang="en-US" smtClean="0"/>
              <a:t>‹#›</a:t>
            </a:fld>
            <a:endParaRPr lang="en-US"/>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155099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E422F94C-09D2-44B7-B6DE-99045F14381B}" type="datetimeFigureOut">
              <a:rPr lang="en-US" smtClean="0"/>
              <a:t>2/18/2021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2388C6E-FC06-4624-B63E-102CF3671F2C}" type="slidenum">
              <a:rPr lang="en-US" smtClean="0"/>
              <a:t>‹#›</a:t>
            </a:fld>
            <a:endParaRPr lang="en-US"/>
          </a:p>
        </p:txBody>
      </p:sp>
    </p:spTree>
    <p:extLst>
      <p:ext uri="{BB962C8B-B14F-4D97-AF65-F5344CB8AC3E}">
        <p14:creationId xmlns:p14="http://schemas.microsoft.com/office/powerpoint/2010/main" val="24672557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422F94C-09D2-44B7-B6DE-99045F14381B}" type="datetimeFigureOut">
              <a:rPr lang="en-US" smtClean="0"/>
              <a:t>2/18/2021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388C6E-FC06-4624-B63E-102CF3671F2C}" type="slidenum">
              <a:rPr lang="en-US" smtClean="0"/>
              <a:t>‹#›</a:t>
            </a:fld>
            <a:endParaRPr lang="en-US"/>
          </a:p>
        </p:txBody>
      </p:sp>
    </p:spTree>
    <p:extLst>
      <p:ext uri="{BB962C8B-B14F-4D97-AF65-F5344CB8AC3E}">
        <p14:creationId xmlns:p14="http://schemas.microsoft.com/office/powerpoint/2010/main" val="1478459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422F94C-09D2-44B7-B6DE-99045F14381B}" type="datetimeFigureOut">
              <a:rPr lang="en-US" smtClean="0"/>
              <a:t>2/18/2021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388C6E-FC06-4624-B63E-102CF3671F2C}" type="slidenum">
              <a:rPr lang="en-US" smtClean="0"/>
              <a:t>‹#›</a:t>
            </a:fld>
            <a:endParaRPr lang="en-US"/>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2527068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422F94C-09D2-44B7-B6DE-99045F14381B}" type="datetimeFigureOut">
              <a:rPr lang="en-US" smtClean="0"/>
              <a:t>2/18/2021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388C6E-FC06-4624-B63E-102CF3671F2C}" type="slidenum">
              <a:rPr lang="en-US" smtClean="0"/>
              <a:t>‹#›</a:t>
            </a:fld>
            <a:endParaRPr lang="en-US"/>
          </a:p>
        </p:txBody>
      </p:sp>
    </p:spTree>
    <p:extLst>
      <p:ext uri="{BB962C8B-B14F-4D97-AF65-F5344CB8AC3E}">
        <p14:creationId xmlns:p14="http://schemas.microsoft.com/office/powerpoint/2010/main" val="6538990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422F94C-09D2-44B7-B6DE-99045F14381B}" type="datetimeFigureOut">
              <a:rPr lang="en-US" smtClean="0"/>
              <a:t>2/18/2021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388C6E-FC06-4624-B63E-102CF3671F2C}" type="slidenum">
              <a:rPr lang="en-US" smtClean="0"/>
              <a:t>‹#›</a:t>
            </a:fld>
            <a:endParaRPr lang="en-US"/>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9634996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422F94C-09D2-44B7-B6DE-99045F14381B}" type="datetimeFigureOut">
              <a:rPr lang="en-US" smtClean="0"/>
              <a:t>2/18/2021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388C6E-FC06-4624-B63E-102CF3671F2C}" type="slidenum">
              <a:rPr lang="en-US" smtClean="0"/>
              <a:t>‹#›</a:t>
            </a:fld>
            <a:endParaRPr lang="en-US"/>
          </a:p>
        </p:txBody>
      </p:sp>
    </p:spTree>
    <p:extLst>
      <p:ext uri="{BB962C8B-B14F-4D97-AF65-F5344CB8AC3E}">
        <p14:creationId xmlns:p14="http://schemas.microsoft.com/office/powerpoint/2010/main" val="37201655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422F94C-09D2-44B7-B6DE-99045F14381B}" type="datetimeFigureOut">
              <a:rPr lang="en-US" smtClean="0"/>
              <a:t>2/18/2021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388C6E-FC06-4624-B63E-102CF3671F2C}" type="slidenum">
              <a:rPr lang="en-US" smtClean="0"/>
              <a:t>‹#›</a:t>
            </a:fld>
            <a:endParaRPr lang="en-US"/>
          </a:p>
        </p:txBody>
      </p:sp>
    </p:spTree>
    <p:extLst>
      <p:ext uri="{BB962C8B-B14F-4D97-AF65-F5344CB8AC3E}">
        <p14:creationId xmlns:p14="http://schemas.microsoft.com/office/powerpoint/2010/main" val="39566166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422F94C-09D2-44B7-B6DE-99045F14381B}" type="datetimeFigureOut">
              <a:rPr lang="en-US" smtClean="0"/>
              <a:t>2/18/2021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388C6E-FC06-4624-B63E-102CF3671F2C}" type="slidenum">
              <a:rPr lang="en-US" smtClean="0"/>
              <a:t>‹#›</a:t>
            </a:fld>
            <a:endParaRPr lang="en-US"/>
          </a:p>
        </p:txBody>
      </p:sp>
    </p:spTree>
    <p:extLst>
      <p:ext uri="{BB962C8B-B14F-4D97-AF65-F5344CB8AC3E}">
        <p14:creationId xmlns:p14="http://schemas.microsoft.com/office/powerpoint/2010/main" val="29233463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422F94C-09D2-44B7-B6DE-99045F14381B}" type="datetimeFigureOut">
              <a:rPr lang="en-US" smtClean="0"/>
              <a:t>2/18/2021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388C6E-FC06-4624-B63E-102CF3671F2C}" type="slidenum">
              <a:rPr lang="en-US" smtClean="0"/>
              <a:t>‹#›</a:t>
            </a:fld>
            <a:endParaRPr lang="en-US"/>
          </a:p>
        </p:txBody>
      </p:sp>
    </p:spTree>
    <p:extLst>
      <p:ext uri="{BB962C8B-B14F-4D97-AF65-F5344CB8AC3E}">
        <p14:creationId xmlns:p14="http://schemas.microsoft.com/office/powerpoint/2010/main" val="3002237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422F94C-09D2-44B7-B6DE-99045F14381B}" type="datetimeFigureOut">
              <a:rPr lang="en-US" smtClean="0"/>
              <a:t>2/18/2021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388C6E-FC06-4624-B63E-102CF3671F2C}" type="slidenum">
              <a:rPr lang="en-US" smtClean="0"/>
              <a:t>‹#›</a:t>
            </a:fld>
            <a:endParaRPr lang="en-US"/>
          </a:p>
        </p:txBody>
      </p:sp>
    </p:spTree>
    <p:extLst>
      <p:ext uri="{BB962C8B-B14F-4D97-AF65-F5344CB8AC3E}">
        <p14:creationId xmlns:p14="http://schemas.microsoft.com/office/powerpoint/2010/main" val="122569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422F94C-09D2-44B7-B6DE-99045F14381B}" type="datetimeFigureOut">
              <a:rPr lang="en-US" smtClean="0"/>
              <a:t>2/18/2021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388C6E-FC06-4624-B63E-102CF3671F2C}" type="slidenum">
              <a:rPr lang="en-US" smtClean="0"/>
              <a:t>‹#›</a:t>
            </a:fld>
            <a:endParaRPr lang="en-US"/>
          </a:p>
        </p:txBody>
      </p:sp>
    </p:spTree>
    <p:extLst>
      <p:ext uri="{BB962C8B-B14F-4D97-AF65-F5344CB8AC3E}">
        <p14:creationId xmlns:p14="http://schemas.microsoft.com/office/powerpoint/2010/main" val="3411635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422F94C-09D2-44B7-B6DE-99045F14381B}" type="datetimeFigureOut">
              <a:rPr lang="en-US" smtClean="0"/>
              <a:t>2/18/2021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2388C6E-FC06-4624-B63E-102CF3671F2C}" type="slidenum">
              <a:rPr lang="en-US" smtClean="0"/>
              <a:t>‹#›</a:t>
            </a:fld>
            <a:endParaRPr lang="en-US"/>
          </a:p>
        </p:txBody>
      </p:sp>
    </p:spTree>
    <p:extLst>
      <p:ext uri="{BB962C8B-B14F-4D97-AF65-F5344CB8AC3E}">
        <p14:creationId xmlns:p14="http://schemas.microsoft.com/office/powerpoint/2010/main" val="4519156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422F94C-09D2-44B7-B6DE-99045F14381B}" type="datetimeFigureOut">
              <a:rPr lang="en-US" smtClean="0"/>
              <a:t>2/18/2021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2388C6E-FC06-4624-B63E-102CF3671F2C}" type="slidenum">
              <a:rPr lang="en-US" smtClean="0"/>
              <a:t>‹#›</a:t>
            </a:fld>
            <a:endParaRPr lang="en-US"/>
          </a:p>
        </p:txBody>
      </p:sp>
    </p:spTree>
    <p:extLst>
      <p:ext uri="{BB962C8B-B14F-4D97-AF65-F5344CB8AC3E}">
        <p14:creationId xmlns:p14="http://schemas.microsoft.com/office/powerpoint/2010/main" val="17856424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422F94C-09D2-44B7-B6DE-99045F14381B}" type="datetimeFigureOut">
              <a:rPr lang="en-US" smtClean="0"/>
              <a:t>2/18/2021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2388C6E-FC06-4624-B63E-102CF3671F2C}" type="slidenum">
              <a:rPr lang="en-US" smtClean="0"/>
              <a:t>‹#›</a:t>
            </a:fld>
            <a:endParaRPr lang="en-US"/>
          </a:p>
        </p:txBody>
      </p:sp>
    </p:spTree>
    <p:extLst>
      <p:ext uri="{BB962C8B-B14F-4D97-AF65-F5344CB8AC3E}">
        <p14:creationId xmlns:p14="http://schemas.microsoft.com/office/powerpoint/2010/main" val="2182408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422F94C-09D2-44B7-B6DE-99045F14381B}" type="datetimeFigureOut">
              <a:rPr lang="en-US" smtClean="0"/>
              <a:t>2/18/2021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388C6E-FC06-4624-B63E-102CF3671F2C}" type="slidenum">
              <a:rPr lang="en-US" smtClean="0"/>
              <a:t>‹#›</a:t>
            </a:fld>
            <a:endParaRPr lang="en-US"/>
          </a:p>
        </p:txBody>
      </p:sp>
    </p:spTree>
    <p:extLst>
      <p:ext uri="{BB962C8B-B14F-4D97-AF65-F5344CB8AC3E}">
        <p14:creationId xmlns:p14="http://schemas.microsoft.com/office/powerpoint/2010/main" val="19102706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422F94C-09D2-44B7-B6DE-99045F14381B}" type="datetimeFigureOut">
              <a:rPr lang="en-US" smtClean="0"/>
              <a:t>2/18/2021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388C6E-FC06-4624-B63E-102CF3671F2C}" type="slidenum">
              <a:rPr lang="en-US" smtClean="0"/>
              <a:t>‹#›</a:t>
            </a:fld>
            <a:endParaRPr lang="en-US"/>
          </a:p>
        </p:txBody>
      </p:sp>
    </p:spTree>
    <p:extLst>
      <p:ext uri="{BB962C8B-B14F-4D97-AF65-F5344CB8AC3E}">
        <p14:creationId xmlns:p14="http://schemas.microsoft.com/office/powerpoint/2010/main" val="28253844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E422F94C-09D2-44B7-B6DE-99045F14381B}" type="datetimeFigureOut">
              <a:rPr lang="en-US" smtClean="0"/>
              <a:t>2/18/2021</a:t>
            </a:fld>
            <a:endParaRPr lang="en-US"/>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22388C6E-FC06-4624-B63E-102CF3671F2C}" type="slidenum">
              <a:rPr lang="en-US" smtClean="0"/>
              <a:t>‹#›</a:t>
            </a:fld>
            <a:endParaRPr lang="en-US"/>
          </a:p>
        </p:txBody>
      </p:sp>
    </p:spTree>
    <p:extLst>
      <p:ext uri="{BB962C8B-B14F-4D97-AF65-F5344CB8AC3E}">
        <p14:creationId xmlns:p14="http://schemas.microsoft.com/office/powerpoint/2010/main" val="314451022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hyperlink" Target="https://climateknowledgeportal.worldbank.org/download-data" TargetMode="External"/><Relationship Id="rId4" Type="http://schemas.openxmlformats.org/officeDocument/2006/relationships/hyperlink" Target="https://datacatalog.worldbank.org/dataset/climate-change-data#__sid=js3"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4.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hyperlink" Target="https://sites.google.com/umbc.edu/data606/spring-2021-section-1/harsh-bhanderi?authuser=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511F85B-5967-428B-BE8B-819A79813D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7C6496B-8E3C-4CBC-B3E9-FEC2EAF2DE04}"/>
              </a:ext>
            </a:extLst>
          </p:cNvPr>
          <p:cNvPicPr>
            <a:picLocks noChangeAspect="1"/>
          </p:cNvPicPr>
          <p:nvPr/>
        </p:nvPicPr>
        <p:blipFill rotWithShape="1">
          <a:blip r:embed="rId5">
            <a:grayscl/>
          </a:blip>
          <a:srcRect t="5415" b="10315"/>
          <a:stretch/>
        </p:blipFill>
        <p:spPr>
          <a:xfrm>
            <a:off x="20" y="10"/>
            <a:ext cx="12191980" cy="6857990"/>
          </a:xfrm>
          <a:prstGeom prst="rect">
            <a:avLst/>
          </a:prstGeom>
        </p:spPr>
      </p:pic>
      <p:sp>
        <p:nvSpPr>
          <p:cNvPr id="13" name="Snip Diagonal Corner Rectangle 6">
            <a:extLst>
              <a:ext uri="{FF2B5EF4-FFF2-40B4-BE49-F238E27FC236}">
                <a16:creationId xmlns:a16="http://schemas.microsoft.com/office/drawing/2014/main" id="{28DA8D05-CF65-4382-8BF4-2A08754DB5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gradFill>
            <a:gsLst>
              <a:gs pos="2000">
                <a:schemeClr val="dk2">
                  <a:tint val="97000"/>
                  <a:hueMod val="92000"/>
                  <a:satMod val="169000"/>
                  <a:lumMod val="164000"/>
                  <a:alpha val="79000"/>
                </a:schemeClr>
              </a:gs>
              <a:gs pos="100000">
                <a:schemeClr val="dk2">
                  <a:shade val="96000"/>
                  <a:satMod val="120000"/>
                  <a:lumMod val="90000"/>
                  <a:alpha val="88000"/>
                </a:schemeClr>
              </a:gs>
            </a:gsLst>
          </a:gradFill>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6795DD6-1120-4A2F-87D8-8A8C9D7E5730}"/>
              </a:ext>
            </a:extLst>
          </p:cNvPr>
          <p:cNvSpPr>
            <a:spLocks noGrp="1"/>
          </p:cNvSpPr>
          <p:nvPr>
            <p:ph type="ctrTitle"/>
          </p:nvPr>
        </p:nvSpPr>
        <p:spPr>
          <a:xfrm>
            <a:off x="571274" y="2509284"/>
            <a:ext cx="6767736" cy="2486049"/>
          </a:xfrm>
        </p:spPr>
        <p:txBody>
          <a:bodyPr>
            <a:normAutofit/>
          </a:bodyPr>
          <a:lstStyle/>
          <a:p>
            <a:r>
              <a:rPr lang="en-US" dirty="0"/>
              <a:t>Introduction to</a:t>
            </a:r>
            <a:br>
              <a:rPr lang="en-US" dirty="0"/>
            </a:br>
            <a:r>
              <a:rPr lang="en-US" dirty="0"/>
              <a:t>Climate Change Dataset</a:t>
            </a:r>
          </a:p>
        </p:txBody>
      </p:sp>
      <p:sp>
        <p:nvSpPr>
          <p:cNvPr id="3" name="Subtitle 2">
            <a:extLst>
              <a:ext uri="{FF2B5EF4-FFF2-40B4-BE49-F238E27FC236}">
                <a16:creationId xmlns:a16="http://schemas.microsoft.com/office/drawing/2014/main" id="{A2F4E3C9-88A0-42DE-B066-D57A7AFA40F4}"/>
              </a:ext>
            </a:extLst>
          </p:cNvPr>
          <p:cNvSpPr>
            <a:spLocks noGrp="1"/>
          </p:cNvSpPr>
          <p:nvPr>
            <p:ph type="subTitle" idx="1"/>
          </p:nvPr>
        </p:nvSpPr>
        <p:spPr>
          <a:xfrm>
            <a:off x="614249" y="5071532"/>
            <a:ext cx="5133408" cy="914401"/>
          </a:xfrm>
        </p:spPr>
        <p:txBody>
          <a:bodyPr>
            <a:normAutofit/>
          </a:bodyPr>
          <a:lstStyle/>
          <a:p>
            <a:r>
              <a:rPr lang="en-US" dirty="0">
                <a:solidFill>
                  <a:schemeClr val="tx1"/>
                </a:solidFill>
              </a:rPr>
              <a:t>Provided by </a:t>
            </a:r>
          </a:p>
          <a:p>
            <a:r>
              <a:rPr lang="en-US" dirty="0">
                <a:solidFill>
                  <a:schemeClr val="tx1"/>
                </a:solidFill>
              </a:rPr>
              <a:t>World Bank Group</a:t>
            </a:r>
          </a:p>
        </p:txBody>
      </p:sp>
      <p:grpSp>
        <p:nvGrpSpPr>
          <p:cNvPr id="15" name="Group 14">
            <a:extLst>
              <a:ext uri="{FF2B5EF4-FFF2-40B4-BE49-F238E27FC236}">
                <a16:creationId xmlns:a16="http://schemas.microsoft.com/office/drawing/2014/main" id="{E0C6252F-9468-4CFE-8A28-0DFE703FB7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11344" y="9144"/>
            <a:ext cx="6080656" cy="6163733"/>
            <a:chOff x="6108170" y="8467"/>
            <a:chExt cx="6080656" cy="6163733"/>
          </a:xfrm>
        </p:grpSpPr>
        <p:cxnSp>
          <p:nvCxnSpPr>
            <p:cNvPr id="16" name="Straight Connector 15">
              <a:extLst>
                <a:ext uri="{FF2B5EF4-FFF2-40B4-BE49-F238E27FC236}">
                  <a16:creationId xmlns:a16="http://schemas.microsoft.com/office/drawing/2014/main" id="{F873F8F7-6FEE-4BB3-94A3-78B5C2FF1D8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FF5B2264-1E71-4A5B-ABFC-2832FD78EC9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C6E0A76D-9460-46B8-BD58-9E9BF9CEB3F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47E3790F-67C5-42CD-B933-75C6F3250AA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4EF3C2C4-F6BB-4D14-8577-3649162D0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4" name="TextBox 3">
            <a:extLst>
              <a:ext uri="{FF2B5EF4-FFF2-40B4-BE49-F238E27FC236}">
                <a16:creationId xmlns:a16="http://schemas.microsoft.com/office/drawing/2014/main" id="{C13D191E-A990-4FC0-B522-3ED2D0D8E81F}"/>
              </a:ext>
            </a:extLst>
          </p:cNvPr>
          <p:cNvSpPr txBox="1"/>
          <p:nvPr/>
        </p:nvSpPr>
        <p:spPr>
          <a:xfrm flipH="1">
            <a:off x="10298221" y="6032398"/>
            <a:ext cx="2411398" cy="723275"/>
          </a:xfrm>
          <a:prstGeom prst="rect">
            <a:avLst/>
          </a:prstGeom>
          <a:noFill/>
        </p:spPr>
        <p:txBody>
          <a:bodyPr wrap="square" rtlCol="0">
            <a:spAutoFit/>
          </a:bodyPr>
          <a:lstStyle/>
          <a:p>
            <a:pPr>
              <a:spcAft>
                <a:spcPts val="600"/>
              </a:spcAft>
            </a:pPr>
            <a:r>
              <a:rPr lang="en-US" dirty="0">
                <a:solidFill>
                  <a:schemeClr val="accent1">
                    <a:lumMod val="60000"/>
                    <a:lumOff val="40000"/>
                  </a:schemeClr>
                </a:solidFill>
              </a:rPr>
              <a:t>By</a:t>
            </a:r>
          </a:p>
          <a:p>
            <a:pPr>
              <a:spcAft>
                <a:spcPts val="600"/>
              </a:spcAft>
            </a:pPr>
            <a:r>
              <a:rPr lang="en-US" dirty="0">
                <a:solidFill>
                  <a:schemeClr val="accent1">
                    <a:lumMod val="60000"/>
                    <a:lumOff val="40000"/>
                  </a:schemeClr>
                </a:solidFill>
              </a:rPr>
              <a:t>Harsh Bhanderi</a:t>
            </a:r>
          </a:p>
        </p:txBody>
      </p:sp>
      <p:sp>
        <p:nvSpPr>
          <p:cNvPr id="6" name="TextBox 5">
            <a:extLst>
              <a:ext uri="{FF2B5EF4-FFF2-40B4-BE49-F238E27FC236}">
                <a16:creationId xmlns:a16="http://schemas.microsoft.com/office/drawing/2014/main" id="{5E4AE908-1612-42C7-8C72-BE66E842C760}"/>
              </a:ext>
            </a:extLst>
          </p:cNvPr>
          <p:cNvSpPr txBox="1"/>
          <p:nvPr/>
        </p:nvSpPr>
        <p:spPr>
          <a:xfrm flipH="1">
            <a:off x="6771243" y="5509305"/>
            <a:ext cx="2751574" cy="1354217"/>
          </a:xfrm>
          <a:prstGeom prst="rect">
            <a:avLst/>
          </a:prstGeom>
          <a:noFill/>
        </p:spPr>
        <p:txBody>
          <a:bodyPr wrap="square" rtlCol="0">
            <a:spAutoFit/>
          </a:bodyPr>
          <a:lstStyle/>
          <a:p>
            <a:pPr>
              <a:spcAft>
                <a:spcPts val="600"/>
              </a:spcAft>
            </a:pPr>
            <a:r>
              <a:rPr lang="en-US" dirty="0"/>
              <a:t>UMBC Data Science </a:t>
            </a:r>
          </a:p>
          <a:p>
            <a:pPr>
              <a:spcAft>
                <a:spcPts val="600"/>
              </a:spcAft>
            </a:pPr>
            <a:r>
              <a:rPr lang="en-US" dirty="0"/>
              <a:t>DATA 606 Spring 2021</a:t>
            </a:r>
          </a:p>
          <a:p>
            <a:pPr>
              <a:spcAft>
                <a:spcPts val="600"/>
              </a:spcAft>
            </a:pPr>
            <a:r>
              <a:rPr lang="en-US" dirty="0"/>
              <a:t>Capstone Project (PHASE I)</a:t>
            </a:r>
          </a:p>
        </p:txBody>
      </p:sp>
      <p:pic>
        <p:nvPicPr>
          <p:cNvPr id="28" name="Audio 27">
            <a:hlinkClick r:id="" action="ppaction://media"/>
            <a:extLst>
              <a:ext uri="{FF2B5EF4-FFF2-40B4-BE49-F238E27FC236}">
                <a16:creationId xmlns:a16="http://schemas.microsoft.com/office/drawing/2014/main" id="{32091327-E6BD-4476-8A56-0E152416906D}"/>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543214908"/>
      </p:ext>
    </p:extLst>
  </p:cSld>
  <p:clrMapOvr>
    <a:masterClrMapping/>
  </p:clrMapOvr>
  <mc:AlternateContent xmlns:mc="http://schemas.openxmlformats.org/markup-compatibility/2006">
    <mc:Choice xmlns:p14="http://schemas.microsoft.com/office/powerpoint/2010/main" Requires="p14">
      <p:transition spd="slow" p14:dur="2000" advTm="18218"/>
    </mc:Choice>
    <mc:Fallback>
      <p:transition spd="slow" advTm="182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par>
                                <p:cTn id="7" presetID="10" presetClass="entr" presetSubtype="0" fill="hold" grpId="0" nodeType="withEffect">
                                  <p:stCondLst>
                                    <p:cond delay="2000"/>
                                  </p:stCondLst>
                                  <p:iterate type="lt">
                                    <p:tmPct val="10000"/>
                                  </p:iterate>
                                  <p:childTnLst>
                                    <p:set>
                                      <p:cBhvr>
                                        <p:cTn id="8" dur="1" fill="hold">
                                          <p:stCondLst>
                                            <p:cond delay="0"/>
                                          </p:stCondLst>
                                        </p:cTn>
                                        <p:tgtEl>
                                          <p:spTgt spid="3">
                                            <p:txEl>
                                              <p:pRg st="0" end="0"/>
                                            </p:txEl>
                                          </p:spTgt>
                                        </p:tgtEl>
                                        <p:attrNameLst>
                                          <p:attrName>style.visibility</p:attrName>
                                        </p:attrNameLst>
                                      </p:cBhvr>
                                      <p:to>
                                        <p:strVal val="visible"/>
                                      </p:to>
                                    </p:set>
                                    <p:animEffect transition="in" filter="fade">
                                      <p:cBhvr>
                                        <p:cTn id="9" dur="400"/>
                                        <p:tgtEl>
                                          <p:spTgt spid="3">
                                            <p:txEl>
                                              <p:pRg st="0" end="0"/>
                                            </p:txEl>
                                          </p:spTgt>
                                        </p:tgtEl>
                                      </p:cBhvr>
                                    </p:animEffect>
                                  </p:childTnLst>
                                </p:cTn>
                              </p:par>
                              <p:par>
                                <p:cTn id="10" presetID="10" presetClass="entr" presetSubtype="0" fill="hold" grpId="0" nodeType="withEffect">
                                  <p:stCondLst>
                                    <p:cond delay="1000"/>
                                  </p:stCondLst>
                                  <p:iterate type="lt">
                                    <p:tmPct val="10000"/>
                                  </p:iterate>
                                  <p:childTnLst>
                                    <p:set>
                                      <p:cBhvr>
                                        <p:cTn id="11" dur="1" fill="hold">
                                          <p:stCondLst>
                                            <p:cond delay="0"/>
                                          </p:stCondLst>
                                        </p:cTn>
                                        <p:tgtEl>
                                          <p:spTgt spid="2"/>
                                        </p:tgtEl>
                                        <p:attrNameLst>
                                          <p:attrName>style.visibility</p:attrName>
                                        </p:attrNameLst>
                                      </p:cBhvr>
                                      <p:to>
                                        <p:strVal val="visible"/>
                                      </p:to>
                                    </p:set>
                                    <p:animEffect transition="in" filter="fade">
                                      <p:cBhvr>
                                        <p:cTn id="12" dur="4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2000"/>
                                  </p:stCondLst>
                                  <p:iterate type="lt">
                                    <p:tmPct val="10000"/>
                                  </p:iterate>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8" fill="hold" display="0">
                  <p:stCondLst>
                    <p:cond delay="indefinite"/>
                  </p:stCondLst>
                  <p:endCondLst>
                    <p:cond evt="onStopAudio" delay="0">
                      <p:tgtEl>
                        <p:sldTgt/>
                      </p:tgtEl>
                    </p:cond>
                  </p:endCondLst>
                </p:cTn>
                <p:tgtEl>
                  <p:spTgt spid="28"/>
                </p:tgtEl>
              </p:cMediaNode>
            </p:audio>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00DF21D5-92B5-4D0E-8ACB-CD3732E404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dk2">
                  <a:tint val="97000"/>
                  <a:hueMod val="92000"/>
                  <a:satMod val="169000"/>
                  <a:lumMod val="164000"/>
                </a:schemeClr>
              </a:gs>
              <a:gs pos="100000">
                <a:schemeClr val="dk2">
                  <a:shade val="96000"/>
                  <a:satMod val="120000"/>
                  <a:lumMod val="90000"/>
                </a:schemeClr>
              </a:gs>
            </a:gsLst>
            <a:lin ang="6120000" scaled="1"/>
          </a:gradFill>
          <a:ln>
            <a:noFill/>
          </a:ln>
        </p:spPr>
        <p:style>
          <a:lnRef idx="2">
            <a:schemeClr val="accent1">
              <a:shade val="50000"/>
            </a:schemeClr>
          </a:lnRef>
          <a:fillRef idx="1002">
            <a:schemeClr val="dk2"/>
          </a:fillRef>
          <a:effectRef idx="0">
            <a:schemeClr val="accent1"/>
          </a:effectRef>
          <a:fontRef idx="minor">
            <a:schemeClr val="lt1"/>
          </a:fontRef>
        </p:style>
        <p:txBody>
          <a:bodyPr rtlCol="0" anchor="ctr"/>
          <a:lstStyle/>
          <a:p>
            <a:pPr algn="ctr"/>
            <a:endParaRPr lang="en-US"/>
          </a:p>
        </p:txBody>
      </p:sp>
      <p:sp>
        <p:nvSpPr>
          <p:cNvPr id="40" name="Snip Diagonal Corner Rectangle 21">
            <a:extLst>
              <a:ext uri="{FF2B5EF4-FFF2-40B4-BE49-F238E27FC236}">
                <a16:creationId xmlns:a16="http://schemas.microsoft.com/office/drawing/2014/main" id="{B729B08C-A8E8-4A5F-BE85-F0B9269F87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8129873" cy="6858002"/>
          </a:xfrm>
          <a:prstGeom prst="snip2DiagRect">
            <a:avLst>
              <a:gd name="adj1" fmla="val 0"/>
              <a:gd name="adj2" fmla="val 0"/>
            </a:avLst>
          </a:prstGeom>
          <a:solidFill>
            <a:schemeClr val="bg1">
              <a:alpha val="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3AF0DAB2-66C2-4FB9-A4F3-E117F1D180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43" name="Straight Connector 42">
              <a:extLst>
                <a:ext uri="{FF2B5EF4-FFF2-40B4-BE49-F238E27FC236}">
                  <a16:creationId xmlns:a16="http://schemas.microsoft.com/office/drawing/2014/main" id="{7C7822CD-C541-4174-B43B-4A5E288187B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A98BC445-D166-4C73-9048-E9EAA313018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50D18988-C2FA-49D2-BDF7-5C3060944B0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6" name="Straight Connector 45">
              <a:extLst>
                <a:ext uri="{FF2B5EF4-FFF2-40B4-BE49-F238E27FC236}">
                  <a16:creationId xmlns:a16="http://schemas.microsoft.com/office/drawing/2014/main" id="{22EBDE56-D9C2-4852-B55B-3DB8E679557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7" name="Straight Connector 46">
              <a:extLst>
                <a:ext uri="{FF2B5EF4-FFF2-40B4-BE49-F238E27FC236}">
                  <a16:creationId xmlns:a16="http://schemas.microsoft.com/office/drawing/2014/main" id="{EB5952F4-0479-49EC-8294-C078F23532A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2" name="Title 1">
            <a:extLst>
              <a:ext uri="{FF2B5EF4-FFF2-40B4-BE49-F238E27FC236}">
                <a16:creationId xmlns:a16="http://schemas.microsoft.com/office/drawing/2014/main" id="{070748CD-D8B4-4F75-AC04-15BD7FD4700B}"/>
              </a:ext>
            </a:extLst>
          </p:cNvPr>
          <p:cNvSpPr>
            <a:spLocks noGrp="1"/>
          </p:cNvSpPr>
          <p:nvPr>
            <p:ph type="title"/>
          </p:nvPr>
        </p:nvSpPr>
        <p:spPr>
          <a:xfrm>
            <a:off x="766354" y="460464"/>
            <a:ext cx="10659291" cy="5937069"/>
          </a:xfrm>
        </p:spPr>
        <p:txBody>
          <a:bodyPr anchor="t">
            <a:normAutofit fontScale="90000"/>
          </a:bodyPr>
          <a:lstStyle/>
          <a:p>
            <a:r>
              <a:rPr lang="en-US" sz="3200" b="1" dirty="0">
                <a:solidFill>
                  <a:srgbClr val="FFFFFF"/>
                </a:solidFill>
                <a:latin typeface="Calibri" panose="020F0502020204030204" pitchFamily="34" charset="0"/>
                <a:cs typeface="Calibri" panose="020F0502020204030204" pitchFamily="34" charset="0"/>
              </a:rPr>
              <a:t>Introduction:</a:t>
            </a:r>
            <a:br>
              <a:rPr lang="en-US" sz="2400" b="1" dirty="0">
                <a:solidFill>
                  <a:srgbClr val="FFFFFF"/>
                </a:solidFill>
                <a:latin typeface="Calibri" panose="020F0502020204030204" pitchFamily="34" charset="0"/>
                <a:cs typeface="Calibri" panose="020F0502020204030204" pitchFamily="34" charset="0"/>
              </a:rPr>
            </a:br>
            <a:br>
              <a:rPr lang="en-US" sz="2400" b="1" dirty="0">
                <a:solidFill>
                  <a:srgbClr val="FFFFFF"/>
                </a:solidFill>
                <a:latin typeface="Calibri" panose="020F0502020204030204" pitchFamily="34" charset="0"/>
                <a:cs typeface="Calibri" panose="020F0502020204030204" pitchFamily="34" charset="0"/>
              </a:rPr>
            </a:br>
            <a:br>
              <a:rPr lang="en-US" sz="2400" b="1" dirty="0">
                <a:solidFill>
                  <a:srgbClr val="FFFFFF"/>
                </a:solidFill>
                <a:latin typeface="Calibri" panose="020F0502020204030204" pitchFamily="34" charset="0"/>
                <a:cs typeface="Calibri" panose="020F0502020204030204" pitchFamily="34" charset="0"/>
              </a:rPr>
            </a:br>
            <a:r>
              <a:rPr lang="en-US" sz="2400" b="0" i="0" cap="none" dirty="0">
                <a:effectLst/>
                <a:latin typeface="Calibri" panose="020F0502020204030204" pitchFamily="34" charset="0"/>
                <a:cs typeface="Calibri" panose="020F0502020204030204" pitchFamily="34" charset="0"/>
              </a:rPr>
              <a:t>To serve as the hub for climate-related information, data, and tools, the world bank (WB) created the climate change knowledge portal (CCKP). </a:t>
            </a:r>
            <a:br>
              <a:rPr lang="en-US" sz="2400" b="0" i="0" cap="none" dirty="0">
                <a:effectLst/>
                <a:latin typeface="Calibri" panose="020F0502020204030204" pitchFamily="34" charset="0"/>
                <a:cs typeface="Calibri" panose="020F0502020204030204" pitchFamily="34" charset="0"/>
              </a:rPr>
            </a:br>
            <a:br>
              <a:rPr lang="en-US" sz="2400" b="0" i="0" cap="none" dirty="0">
                <a:effectLst/>
                <a:latin typeface="Calibri" panose="020F0502020204030204" pitchFamily="34" charset="0"/>
                <a:cs typeface="Calibri" panose="020F0502020204030204" pitchFamily="34" charset="0"/>
              </a:rPr>
            </a:br>
            <a:r>
              <a:rPr lang="en-US" sz="2400" b="0" i="0" cap="none" dirty="0">
                <a:effectLst/>
                <a:latin typeface="Calibri" panose="020F0502020204030204" pitchFamily="34" charset="0"/>
                <a:cs typeface="Calibri" panose="020F0502020204030204" pitchFamily="34" charset="0"/>
              </a:rPr>
              <a:t>The portal provides an online platform for access to comprehensive global, regional, and country data related to climate change and development. </a:t>
            </a:r>
            <a:br>
              <a:rPr lang="en-US" sz="2400" b="0" i="0" cap="none" dirty="0">
                <a:effectLst/>
                <a:latin typeface="Calibri" panose="020F0502020204030204" pitchFamily="34" charset="0"/>
                <a:cs typeface="Calibri" panose="020F0502020204030204" pitchFamily="34" charset="0"/>
              </a:rPr>
            </a:br>
            <a:br>
              <a:rPr lang="en-US" sz="2400" b="0" i="0" cap="none" dirty="0">
                <a:effectLst/>
                <a:latin typeface="Calibri" panose="020F0502020204030204" pitchFamily="34" charset="0"/>
                <a:cs typeface="Calibri" panose="020F0502020204030204" pitchFamily="34" charset="0"/>
              </a:rPr>
            </a:br>
            <a:r>
              <a:rPr lang="en-US" sz="2400" b="0" i="0" cap="none" dirty="0">
                <a:effectLst/>
                <a:latin typeface="Calibri" panose="020F0502020204030204" pitchFamily="34" charset="0"/>
                <a:cs typeface="Calibri" panose="020F0502020204030204" pitchFamily="34" charset="0"/>
              </a:rPr>
              <a:t>The</a:t>
            </a:r>
            <a:r>
              <a:rPr lang="en-US" sz="2400" cap="none" dirty="0">
                <a:solidFill>
                  <a:srgbClr val="FFFFFF"/>
                </a:solidFill>
                <a:latin typeface="Calibri" panose="020F0502020204030204" pitchFamily="34" charset="0"/>
                <a:cs typeface="Calibri" panose="020F0502020204030204" pitchFamily="34" charset="0"/>
              </a:rPr>
              <a:t> CCKP portal provides global data on historical climate, vulnerabilities, and impacts of country, region</a:t>
            </a:r>
            <a:r>
              <a:rPr lang="en-US" sz="2400" cap="none" dirty="0">
                <a:latin typeface="Calibri" panose="020F0502020204030204" pitchFamily="34" charset="0"/>
                <a:cs typeface="Calibri" panose="020F0502020204030204" pitchFamily="34" charset="0"/>
              </a:rPr>
              <a:t>, and watershed views.</a:t>
            </a:r>
            <a:r>
              <a:rPr lang="en-US" sz="2400" b="0" i="0" cap="none" dirty="0">
                <a:effectLst/>
                <a:latin typeface="Calibri" panose="020F0502020204030204" pitchFamily="34" charset="0"/>
                <a:cs typeface="Calibri" panose="020F0502020204030204" pitchFamily="34" charset="0"/>
              </a:rPr>
              <a:t> </a:t>
            </a:r>
            <a:br>
              <a:rPr lang="en-US" sz="2400" b="0" i="0" cap="none" dirty="0">
                <a:effectLst/>
                <a:latin typeface="Calibri" panose="020F0502020204030204" pitchFamily="34" charset="0"/>
                <a:cs typeface="Calibri" panose="020F0502020204030204" pitchFamily="34" charset="0"/>
              </a:rPr>
            </a:br>
            <a:br>
              <a:rPr lang="en-US" sz="2400" b="0" i="0" cap="none" dirty="0">
                <a:effectLst/>
                <a:latin typeface="Calibri" panose="020F0502020204030204" pitchFamily="34" charset="0"/>
                <a:cs typeface="Calibri" panose="020F0502020204030204" pitchFamily="34" charset="0"/>
              </a:rPr>
            </a:br>
            <a:r>
              <a:rPr lang="en-US" sz="2400" b="0" i="0" cap="none" dirty="0">
                <a:effectLst/>
                <a:latin typeface="Calibri" panose="020F0502020204030204" pitchFamily="34" charset="0"/>
                <a:cs typeface="Calibri" panose="020F0502020204030204" pitchFamily="34" charset="0"/>
              </a:rPr>
              <a:t>Users can evaluate climate-related vulnerabilities, risks, and actions for a particular location on the globe by interpreting climate and climate-related data at different levels of details.</a:t>
            </a:r>
            <a:br>
              <a:rPr lang="en-US" sz="2400" cap="none" dirty="0">
                <a:solidFill>
                  <a:srgbClr val="FFFFFF"/>
                </a:solidFill>
                <a:latin typeface="Calibri" panose="020F0502020204030204" pitchFamily="34" charset="0"/>
                <a:cs typeface="Calibri" panose="020F0502020204030204" pitchFamily="34" charset="0"/>
              </a:rPr>
            </a:br>
            <a:br>
              <a:rPr lang="en-US" sz="2400" cap="none" dirty="0">
                <a:solidFill>
                  <a:srgbClr val="FFFFFF"/>
                </a:solidFill>
                <a:latin typeface="Calibri" panose="020F0502020204030204" pitchFamily="34" charset="0"/>
                <a:cs typeface="Calibri" panose="020F0502020204030204" pitchFamily="34" charset="0"/>
              </a:rPr>
            </a:br>
            <a:br>
              <a:rPr lang="en-US" sz="2400" cap="none" dirty="0">
                <a:solidFill>
                  <a:srgbClr val="FFFFFF"/>
                </a:solidFill>
                <a:latin typeface="Calibri" panose="020F0502020204030204" pitchFamily="34" charset="0"/>
                <a:cs typeface="Calibri" panose="020F0502020204030204" pitchFamily="34" charset="0"/>
              </a:rPr>
            </a:br>
            <a:br>
              <a:rPr lang="en-US" sz="2400" cap="none" dirty="0">
                <a:solidFill>
                  <a:srgbClr val="FFFFFF"/>
                </a:solidFill>
                <a:latin typeface="Calibri" panose="020F0502020204030204" pitchFamily="34" charset="0"/>
                <a:cs typeface="Calibri" panose="020F0502020204030204" pitchFamily="34" charset="0"/>
              </a:rPr>
            </a:br>
            <a:r>
              <a:rPr lang="en-US" sz="1600" cap="none" dirty="0">
                <a:solidFill>
                  <a:srgbClr val="FFFFFF"/>
                </a:solidFill>
                <a:latin typeface="Calibri" panose="020F0502020204030204" pitchFamily="34" charset="0"/>
                <a:cs typeface="Calibri" panose="020F0502020204030204" pitchFamily="34" charset="0"/>
              </a:rPr>
              <a:t>Reference: https://climateknowledgeportal.worldbank.org/</a:t>
            </a:r>
            <a:br>
              <a:rPr lang="en-US" sz="1600" cap="none" dirty="0">
                <a:solidFill>
                  <a:srgbClr val="FFFFFF"/>
                </a:solidFill>
                <a:latin typeface="Calibri" panose="020F0502020204030204" pitchFamily="34" charset="0"/>
                <a:cs typeface="Calibri" panose="020F0502020204030204" pitchFamily="34" charset="0"/>
              </a:rPr>
            </a:br>
            <a:endParaRPr lang="en-US" sz="2400" dirty="0">
              <a:solidFill>
                <a:srgbClr val="FFFFFF"/>
              </a:solidFill>
              <a:latin typeface="Calibri" panose="020F0502020204030204" pitchFamily="34" charset="0"/>
              <a:cs typeface="Calibri" panose="020F0502020204030204" pitchFamily="34" charset="0"/>
            </a:endParaRPr>
          </a:p>
        </p:txBody>
      </p:sp>
      <p:pic>
        <p:nvPicPr>
          <p:cNvPr id="12" name="Audio 11">
            <a:hlinkClick r:id="" action="ppaction://media"/>
            <a:extLst>
              <a:ext uri="{FF2B5EF4-FFF2-40B4-BE49-F238E27FC236}">
                <a16:creationId xmlns:a16="http://schemas.microsoft.com/office/drawing/2014/main" id="{71908708-3D87-4FCB-AC09-04EEC999F74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20263541"/>
      </p:ext>
    </p:extLst>
  </p:cSld>
  <p:clrMapOvr>
    <a:masterClrMapping/>
  </p:clrMapOvr>
  <mc:AlternateContent xmlns:mc="http://schemas.openxmlformats.org/markup-compatibility/2006">
    <mc:Choice xmlns:p14="http://schemas.microsoft.com/office/powerpoint/2010/main" Requires="p14">
      <p:transition spd="slow" p14:dur="2000" advTm="46731"/>
    </mc:Choice>
    <mc:Fallback>
      <p:transition spd="slow" advTm="467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00DF21D5-92B5-4D0E-8ACB-CD3732E404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dk2">
                  <a:tint val="97000"/>
                  <a:hueMod val="92000"/>
                  <a:satMod val="169000"/>
                  <a:lumMod val="164000"/>
                </a:schemeClr>
              </a:gs>
              <a:gs pos="100000">
                <a:schemeClr val="dk2">
                  <a:shade val="96000"/>
                  <a:satMod val="120000"/>
                  <a:lumMod val="90000"/>
                </a:schemeClr>
              </a:gs>
            </a:gsLst>
            <a:lin ang="6120000" scaled="1"/>
          </a:gradFill>
          <a:ln>
            <a:noFill/>
          </a:ln>
        </p:spPr>
        <p:style>
          <a:lnRef idx="2">
            <a:schemeClr val="accent1">
              <a:shade val="50000"/>
            </a:schemeClr>
          </a:lnRef>
          <a:fillRef idx="1002">
            <a:schemeClr val="dk2"/>
          </a:fillRef>
          <a:effectRef idx="0">
            <a:schemeClr val="accent1"/>
          </a:effectRef>
          <a:fontRef idx="minor">
            <a:schemeClr val="lt1"/>
          </a:fontRef>
        </p:style>
        <p:txBody>
          <a:bodyPr rtlCol="0" anchor="ctr"/>
          <a:lstStyle/>
          <a:p>
            <a:pPr algn="ctr"/>
            <a:endParaRPr lang="en-US"/>
          </a:p>
        </p:txBody>
      </p:sp>
      <p:sp>
        <p:nvSpPr>
          <p:cNvPr id="40" name="Snip Diagonal Corner Rectangle 21">
            <a:extLst>
              <a:ext uri="{FF2B5EF4-FFF2-40B4-BE49-F238E27FC236}">
                <a16:creationId xmlns:a16="http://schemas.microsoft.com/office/drawing/2014/main" id="{B729B08C-A8E8-4A5F-BE85-F0B9269F87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8129873" cy="6858002"/>
          </a:xfrm>
          <a:prstGeom prst="snip2DiagRect">
            <a:avLst>
              <a:gd name="adj1" fmla="val 0"/>
              <a:gd name="adj2" fmla="val 0"/>
            </a:avLst>
          </a:prstGeom>
          <a:solidFill>
            <a:schemeClr val="bg1">
              <a:alpha val="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3AF0DAB2-66C2-4FB9-A4F3-E117F1D180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43" name="Straight Connector 42">
              <a:extLst>
                <a:ext uri="{FF2B5EF4-FFF2-40B4-BE49-F238E27FC236}">
                  <a16:creationId xmlns:a16="http://schemas.microsoft.com/office/drawing/2014/main" id="{7C7822CD-C541-4174-B43B-4A5E288187B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A98BC445-D166-4C73-9048-E9EAA313018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50D18988-C2FA-49D2-BDF7-5C3060944B0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6" name="Straight Connector 45">
              <a:extLst>
                <a:ext uri="{FF2B5EF4-FFF2-40B4-BE49-F238E27FC236}">
                  <a16:creationId xmlns:a16="http://schemas.microsoft.com/office/drawing/2014/main" id="{22EBDE56-D9C2-4852-B55B-3DB8E679557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7" name="Straight Connector 46">
              <a:extLst>
                <a:ext uri="{FF2B5EF4-FFF2-40B4-BE49-F238E27FC236}">
                  <a16:creationId xmlns:a16="http://schemas.microsoft.com/office/drawing/2014/main" id="{EB5952F4-0479-49EC-8294-C078F23532A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2" name="Title 1">
            <a:extLst>
              <a:ext uri="{FF2B5EF4-FFF2-40B4-BE49-F238E27FC236}">
                <a16:creationId xmlns:a16="http://schemas.microsoft.com/office/drawing/2014/main" id="{070748CD-D8B4-4F75-AC04-15BD7FD4700B}"/>
              </a:ext>
            </a:extLst>
          </p:cNvPr>
          <p:cNvSpPr>
            <a:spLocks noGrp="1"/>
          </p:cNvSpPr>
          <p:nvPr>
            <p:ph type="title"/>
          </p:nvPr>
        </p:nvSpPr>
        <p:spPr>
          <a:xfrm>
            <a:off x="766354" y="460464"/>
            <a:ext cx="10659291" cy="5937069"/>
          </a:xfrm>
        </p:spPr>
        <p:txBody>
          <a:bodyPr anchor="t">
            <a:normAutofit/>
          </a:bodyPr>
          <a:lstStyle/>
          <a:p>
            <a:r>
              <a:rPr lang="en-US" sz="3200" b="1" dirty="0">
                <a:solidFill>
                  <a:srgbClr val="FFFFFF"/>
                </a:solidFill>
                <a:latin typeface="Calibri" panose="020F0502020204030204" pitchFamily="34" charset="0"/>
                <a:cs typeface="Calibri" panose="020F0502020204030204" pitchFamily="34" charset="0"/>
              </a:rPr>
              <a:t>About Dataset:</a:t>
            </a:r>
            <a:br>
              <a:rPr lang="en-US" sz="2400" b="1" dirty="0">
                <a:solidFill>
                  <a:srgbClr val="FFFFFF"/>
                </a:solidFill>
                <a:latin typeface="Calibri" panose="020F0502020204030204" pitchFamily="34" charset="0"/>
                <a:cs typeface="Calibri" panose="020F0502020204030204" pitchFamily="34" charset="0"/>
              </a:rPr>
            </a:br>
            <a:br>
              <a:rPr lang="en-US" sz="2400" cap="none" dirty="0">
                <a:solidFill>
                  <a:srgbClr val="FFFFFF"/>
                </a:solidFill>
                <a:latin typeface="Calibri" panose="020F0502020204030204" pitchFamily="34" charset="0"/>
                <a:cs typeface="Calibri" panose="020F0502020204030204" pitchFamily="34" charset="0"/>
              </a:rPr>
            </a:br>
            <a:r>
              <a:rPr lang="en-US" sz="2400" cap="none" dirty="0">
                <a:solidFill>
                  <a:srgbClr val="FFFFFF"/>
                </a:solidFill>
                <a:latin typeface="Calibri" panose="020F0502020204030204" pitchFamily="34" charset="0"/>
                <a:cs typeface="Calibri" panose="020F0502020204030204" pitchFamily="34" charset="0"/>
              </a:rPr>
              <a:t>The primary data contains various series names(that could impact temperature) and the statistics from year range 1990 to 2011 for all 233 countries. The other sheets in this data contains information about countries and their regions, series names, their Ids and the source of the series data etc. The data file contains around 13k rows and around 5 megabytes in size.</a:t>
            </a:r>
            <a:br>
              <a:rPr lang="en-US" sz="2400" cap="none" dirty="0">
                <a:solidFill>
                  <a:srgbClr val="FFFFFF"/>
                </a:solidFill>
                <a:latin typeface="Calibri" panose="020F0502020204030204" pitchFamily="34" charset="0"/>
                <a:cs typeface="Calibri" panose="020F0502020204030204" pitchFamily="34" charset="0"/>
              </a:rPr>
            </a:br>
            <a:br>
              <a:rPr lang="en-US" sz="2400" cap="none" dirty="0">
                <a:solidFill>
                  <a:srgbClr val="FFFFFF"/>
                </a:solidFill>
                <a:latin typeface="Calibri" panose="020F0502020204030204" pitchFamily="34" charset="0"/>
                <a:cs typeface="Calibri" panose="020F0502020204030204" pitchFamily="34" charset="0"/>
              </a:rPr>
            </a:br>
            <a:r>
              <a:rPr lang="en-US" sz="2400" cap="none" dirty="0">
                <a:solidFill>
                  <a:srgbClr val="FFFFFF"/>
                </a:solidFill>
                <a:latin typeface="Calibri" panose="020F0502020204030204" pitchFamily="34" charset="0"/>
                <a:cs typeface="Calibri" panose="020F0502020204030204" pitchFamily="34" charset="0"/>
              </a:rPr>
              <a:t>The other supportive data contains temperature and rainfall values for all the countries on monthly average statistics from year 1901 to 2016 in four different files. </a:t>
            </a:r>
            <a:br>
              <a:rPr lang="en-US" sz="2400" cap="none" dirty="0">
                <a:solidFill>
                  <a:srgbClr val="FFFFFF"/>
                </a:solidFill>
                <a:latin typeface="Calibri" panose="020F0502020204030204" pitchFamily="34" charset="0"/>
                <a:cs typeface="Calibri" panose="020F0502020204030204" pitchFamily="34" charset="0"/>
              </a:rPr>
            </a:br>
            <a:br>
              <a:rPr lang="en-US" sz="2400" cap="none" dirty="0">
                <a:solidFill>
                  <a:srgbClr val="FFFFFF"/>
                </a:solidFill>
                <a:latin typeface="Calibri" panose="020F0502020204030204" pitchFamily="34" charset="0"/>
                <a:cs typeface="Calibri" panose="020F0502020204030204" pitchFamily="34" charset="0"/>
              </a:rPr>
            </a:br>
            <a:r>
              <a:rPr lang="en-US" sz="2400" cap="none" dirty="0">
                <a:solidFill>
                  <a:srgbClr val="FFFFFF"/>
                </a:solidFill>
                <a:latin typeface="Calibri" panose="020F0502020204030204" pitchFamily="34" charset="0"/>
                <a:cs typeface="Calibri" panose="020F0502020204030204" pitchFamily="34" charset="0"/>
              </a:rPr>
              <a:t>Download the data: </a:t>
            </a:r>
            <a:br>
              <a:rPr lang="en-US" sz="2400" cap="none" dirty="0">
                <a:solidFill>
                  <a:srgbClr val="FFFFFF"/>
                </a:solidFill>
                <a:latin typeface="Calibri" panose="020F0502020204030204" pitchFamily="34" charset="0"/>
                <a:cs typeface="Calibri" panose="020F0502020204030204" pitchFamily="34" charset="0"/>
              </a:rPr>
            </a:br>
            <a:r>
              <a:rPr lang="en-US" sz="2400" cap="none" dirty="0">
                <a:solidFill>
                  <a:srgbClr val="FFFFFF"/>
                </a:solidFill>
                <a:latin typeface="Calibri" panose="020F0502020204030204" pitchFamily="34" charset="0"/>
                <a:cs typeface="Calibri" panose="020F0502020204030204" pitchFamily="34" charset="0"/>
              </a:rPr>
              <a:t>1) </a:t>
            </a:r>
            <a:r>
              <a:rPr lang="en-US" sz="2400" cap="none" dirty="0">
                <a:solidFill>
                  <a:srgbClr val="FFFFFF"/>
                </a:solidFill>
                <a:latin typeface="Calibri" panose="020F0502020204030204" pitchFamily="34" charset="0"/>
                <a:cs typeface="Calibri" panose="020F0502020204030204" pitchFamily="34" charset="0"/>
                <a:hlinkClick r:id="rId4"/>
              </a:rPr>
              <a:t>https://datacatalog.worldbank.org/dataset/climate-change-data#__sid=js3</a:t>
            </a:r>
            <a:br>
              <a:rPr lang="en-US" sz="2400" cap="none" dirty="0">
                <a:solidFill>
                  <a:srgbClr val="FFFFFF"/>
                </a:solidFill>
                <a:latin typeface="Calibri" panose="020F0502020204030204" pitchFamily="34" charset="0"/>
                <a:cs typeface="Calibri" panose="020F0502020204030204" pitchFamily="34" charset="0"/>
              </a:rPr>
            </a:br>
            <a:r>
              <a:rPr lang="en-US" sz="2400" cap="none" dirty="0">
                <a:solidFill>
                  <a:srgbClr val="FFFFFF"/>
                </a:solidFill>
                <a:latin typeface="Calibri" panose="020F0502020204030204" pitchFamily="34" charset="0"/>
                <a:cs typeface="Calibri" panose="020F0502020204030204" pitchFamily="34" charset="0"/>
              </a:rPr>
              <a:t>2) </a:t>
            </a:r>
            <a:r>
              <a:rPr lang="en-US" sz="2400" cap="none" dirty="0">
                <a:solidFill>
                  <a:srgbClr val="FFFFFF"/>
                </a:solidFill>
                <a:latin typeface="Calibri" panose="020F0502020204030204" pitchFamily="34" charset="0"/>
                <a:cs typeface="Calibri" panose="020F0502020204030204" pitchFamily="34" charset="0"/>
                <a:hlinkClick r:id="rId5"/>
              </a:rPr>
              <a:t>https://climateknowledgeportal.worldbank.org/download-data</a:t>
            </a:r>
            <a:br>
              <a:rPr lang="en-US" sz="2400" cap="none" dirty="0">
                <a:solidFill>
                  <a:srgbClr val="FFFFFF"/>
                </a:solidFill>
                <a:latin typeface="Calibri" panose="020F0502020204030204" pitchFamily="34" charset="0"/>
                <a:cs typeface="Calibri" panose="020F0502020204030204" pitchFamily="34" charset="0"/>
              </a:rPr>
            </a:br>
            <a:endParaRPr lang="en-US" sz="2400" dirty="0">
              <a:solidFill>
                <a:srgbClr val="FFFFFF"/>
              </a:solidFill>
              <a:latin typeface="Calibri" panose="020F0502020204030204" pitchFamily="34" charset="0"/>
              <a:cs typeface="Calibri" panose="020F0502020204030204" pitchFamily="34" charset="0"/>
            </a:endParaRPr>
          </a:p>
        </p:txBody>
      </p:sp>
      <p:pic>
        <p:nvPicPr>
          <p:cNvPr id="4" name="Audio 3">
            <a:hlinkClick r:id="" action="ppaction://media"/>
            <a:extLst>
              <a:ext uri="{FF2B5EF4-FFF2-40B4-BE49-F238E27FC236}">
                <a16:creationId xmlns:a16="http://schemas.microsoft.com/office/drawing/2014/main" id="{A35EB107-2168-4772-94CF-12CF3337B26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77451795"/>
      </p:ext>
    </p:extLst>
  </p:cSld>
  <p:clrMapOvr>
    <a:masterClrMapping/>
  </p:clrMapOvr>
  <mc:AlternateContent xmlns:mc="http://schemas.openxmlformats.org/markup-compatibility/2006">
    <mc:Choice xmlns:p14="http://schemas.microsoft.com/office/powerpoint/2010/main" Requires="p14">
      <p:transition spd="slow" p14:dur="2000" advTm="72694"/>
    </mc:Choice>
    <mc:Fallback>
      <p:transition spd="slow" advTm="726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00DF21D5-92B5-4D0E-8ACB-CD3732E404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dk2">
                  <a:tint val="97000"/>
                  <a:hueMod val="92000"/>
                  <a:satMod val="169000"/>
                  <a:lumMod val="164000"/>
                </a:schemeClr>
              </a:gs>
              <a:gs pos="100000">
                <a:schemeClr val="dk2">
                  <a:shade val="96000"/>
                  <a:satMod val="120000"/>
                  <a:lumMod val="90000"/>
                </a:schemeClr>
              </a:gs>
            </a:gsLst>
            <a:lin ang="6120000" scaled="1"/>
          </a:gradFill>
          <a:ln>
            <a:noFill/>
          </a:ln>
        </p:spPr>
        <p:style>
          <a:lnRef idx="2">
            <a:schemeClr val="accent1">
              <a:shade val="50000"/>
            </a:schemeClr>
          </a:lnRef>
          <a:fillRef idx="1002">
            <a:schemeClr val="dk2"/>
          </a:fillRef>
          <a:effectRef idx="0">
            <a:schemeClr val="accent1"/>
          </a:effectRef>
          <a:fontRef idx="minor">
            <a:schemeClr val="lt1"/>
          </a:fontRef>
        </p:style>
        <p:txBody>
          <a:bodyPr rtlCol="0" anchor="ctr"/>
          <a:lstStyle/>
          <a:p>
            <a:pPr algn="ctr"/>
            <a:endParaRPr lang="en-US"/>
          </a:p>
        </p:txBody>
      </p:sp>
      <p:sp>
        <p:nvSpPr>
          <p:cNvPr id="40" name="Snip Diagonal Corner Rectangle 21">
            <a:extLst>
              <a:ext uri="{FF2B5EF4-FFF2-40B4-BE49-F238E27FC236}">
                <a16:creationId xmlns:a16="http://schemas.microsoft.com/office/drawing/2014/main" id="{B729B08C-A8E8-4A5F-BE85-F0B9269F87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8129873" cy="6858002"/>
          </a:xfrm>
          <a:prstGeom prst="snip2DiagRect">
            <a:avLst>
              <a:gd name="adj1" fmla="val 0"/>
              <a:gd name="adj2" fmla="val 0"/>
            </a:avLst>
          </a:prstGeom>
          <a:solidFill>
            <a:schemeClr val="bg1">
              <a:alpha val="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3AF0DAB2-66C2-4FB9-A4F3-E117F1D180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43" name="Straight Connector 42">
              <a:extLst>
                <a:ext uri="{FF2B5EF4-FFF2-40B4-BE49-F238E27FC236}">
                  <a16:creationId xmlns:a16="http://schemas.microsoft.com/office/drawing/2014/main" id="{7C7822CD-C541-4174-B43B-4A5E288187B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A98BC445-D166-4C73-9048-E9EAA313018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50D18988-C2FA-49D2-BDF7-5C3060944B0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6" name="Straight Connector 45">
              <a:extLst>
                <a:ext uri="{FF2B5EF4-FFF2-40B4-BE49-F238E27FC236}">
                  <a16:creationId xmlns:a16="http://schemas.microsoft.com/office/drawing/2014/main" id="{22EBDE56-D9C2-4852-B55B-3DB8E679557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7" name="Straight Connector 46">
              <a:extLst>
                <a:ext uri="{FF2B5EF4-FFF2-40B4-BE49-F238E27FC236}">
                  <a16:creationId xmlns:a16="http://schemas.microsoft.com/office/drawing/2014/main" id="{EB5952F4-0479-49EC-8294-C078F23532A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2" name="Title 1">
            <a:extLst>
              <a:ext uri="{FF2B5EF4-FFF2-40B4-BE49-F238E27FC236}">
                <a16:creationId xmlns:a16="http://schemas.microsoft.com/office/drawing/2014/main" id="{070748CD-D8B4-4F75-AC04-15BD7FD4700B}"/>
              </a:ext>
            </a:extLst>
          </p:cNvPr>
          <p:cNvSpPr>
            <a:spLocks noGrp="1"/>
          </p:cNvSpPr>
          <p:nvPr>
            <p:ph type="title"/>
          </p:nvPr>
        </p:nvSpPr>
        <p:spPr>
          <a:xfrm>
            <a:off x="766354" y="685800"/>
            <a:ext cx="10659291" cy="5497201"/>
          </a:xfrm>
        </p:spPr>
        <p:txBody>
          <a:bodyPr anchor="t">
            <a:normAutofit/>
          </a:bodyPr>
          <a:lstStyle/>
          <a:p>
            <a:r>
              <a:rPr lang="en-US" sz="4400" b="1" dirty="0">
                <a:solidFill>
                  <a:srgbClr val="FFFFFF"/>
                </a:solidFill>
                <a:latin typeface="Calibri" panose="020F0502020204030204" pitchFamily="34" charset="0"/>
                <a:cs typeface="Calibri" panose="020F0502020204030204" pitchFamily="34" charset="0"/>
              </a:rPr>
              <a:t>Aim:</a:t>
            </a:r>
            <a:br>
              <a:rPr lang="en-US" sz="2400" b="1" dirty="0">
                <a:solidFill>
                  <a:srgbClr val="FFFFFF"/>
                </a:solidFill>
                <a:latin typeface="Calibri" panose="020F0502020204030204" pitchFamily="34" charset="0"/>
                <a:cs typeface="Calibri" panose="020F0502020204030204" pitchFamily="34" charset="0"/>
              </a:rPr>
            </a:br>
            <a:br>
              <a:rPr lang="en-US" sz="2400" cap="none" dirty="0">
                <a:solidFill>
                  <a:srgbClr val="FFFFFF"/>
                </a:solidFill>
                <a:latin typeface="Calibri" panose="020F0502020204030204" pitchFamily="34" charset="0"/>
                <a:cs typeface="Calibri" panose="020F0502020204030204" pitchFamily="34" charset="0"/>
              </a:rPr>
            </a:br>
            <a:br>
              <a:rPr lang="en-US" sz="2400" cap="none" dirty="0">
                <a:solidFill>
                  <a:srgbClr val="FFFFFF"/>
                </a:solidFill>
                <a:latin typeface="Calibri" panose="020F0502020204030204" pitchFamily="34" charset="0"/>
                <a:cs typeface="Calibri" panose="020F0502020204030204" pitchFamily="34" charset="0"/>
              </a:rPr>
            </a:br>
            <a:r>
              <a:rPr lang="en-US" sz="3200" cap="none" dirty="0">
                <a:solidFill>
                  <a:srgbClr val="FFFFFF"/>
                </a:solidFill>
                <a:latin typeface="Calibri" panose="020F0502020204030204" pitchFamily="34" charset="0"/>
                <a:cs typeface="Calibri" panose="020F0502020204030204" pitchFamily="34" charset="0"/>
              </a:rPr>
              <a:t>The aim is to predict the climate changes for next 10 years and find the abnormality in the temperature, rainfall or weather. With using the series impact on the climate for previous years, come up with the predictable solution that can prevent the future unnecessary heavy climate changes. </a:t>
            </a:r>
            <a:br>
              <a:rPr lang="en-US" sz="2400" cap="none" dirty="0">
                <a:solidFill>
                  <a:srgbClr val="FFFFFF"/>
                </a:solidFill>
                <a:latin typeface="Calibri" panose="020F0502020204030204" pitchFamily="34" charset="0"/>
                <a:cs typeface="Calibri" panose="020F0502020204030204" pitchFamily="34" charset="0"/>
              </a:rPr>
            </a:br>
            <a:br>
              <a:rPr lang="en-US" sz="2400" cap="none" dirty="0">
                <a:solidFill>
                  <a:srgbClr val="FFFFFF"/>
                </a:solidFill>
                <a:latin typeface="Calibri" panose="020F0502020204030204" pitchFamily="34" charset="0"/>
                <a:cs typeface="Calibri" panose="020F0502020204030204" pitchFamily="34" charset="0"/>
              </a:rPr>
            </a:br>
            <a:br>
              <a:rPr lang="en-US" sz="2400" cap="none" dirty="0">
                <a:solidFill>
                  <a:srgbClr val="FFFFFF"/>
                </a:solidFill>
                <a:latin typeface="Calibri" panose="020F0502020204030204" pitchFamily="34" charset="0"/>
                <a:cs typeface="Calibri" panose="020F0502020204030204" pitchFamily="34" charset="0"/>
              </a:rPr>
            </a:br>
            <a:endParaRPr lang="en-US" sz="2400" dirty="0">
              <a:solidFill>
                <a:srgbClr val="FFFFFF"/>
              </a:solidFill>
              <a:latin typeface="Calibri" panose="020F0502020204030204" pitchFamily="34" charset="0"/>
              <a:cs typeface="Calibri" panose="020F0502020204030204" pitchFamily="34" charset="0"/>
            </a:endParaRPr>
          </a:p>
        </p:txBody>
      </p:sp>
      <p:pic>
        <p:nvPicPr>
          <p:cNvPr id="3" name="Audio 2">
            <a:hlinkClick r:id="" action="ppaction://media"/>
            <a:extLst>
              <a:ext uri="{FF2B5EF4-FFF2-40B4-BE49-F238E27FC236}">
                <a16:creationId xmlns:a16="http://schemas.microsoft.com/office/drawing/2014/main" id="{2993D5C5-8967-4586-9C7B-B9E67E0B5E4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92402122"/>
      </p:ext>
    </p:extLst>
  </p:cSld>
  <p:clrMapOvr>
    <a:masterClrMapping/>
  </p:clrMapOvr>
  <mc:AlternateContent xmlns:mc="http://schemas.openxmlformats.org/markup-compatibility/2006">
    <mc:Choice xmlns:p14="http://schemas.microsoft.com/office/powerpoint/2010/main" Requires="p14">
      <p:transition spd="slow" p14:dur="2000" advTm="31106"/>
    </mc:Choice>
    <mc:Fallback>
      <p:transition spd="slow" advTm="311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00DF21D5-92B5-4D0E-8ACB-CD3732E404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dk2">
                  <a:tint val="97000"/>
                  <a:hueMod val="92000"/>
                  <a:satMod val="169000"/>
                  <a:lumMod val="164000"/>
                </a:schemeClr>
              </a:gs>
              <a:gs pos="100000">
                <a:schemeClr val="dk2">
                  <a:shade val="96000"/>
                  <a:satMod val="120000"/>
                  <a:lumMod val="90000"/>
                </a:schemeClr>
              </a:gs>
            </a:gsLst>
            <a:lin ang="6120000" scaled="1"/>
          </a:gradFill>
          <a:ln>
            <a:noFill/>
          </a:ln>
        </p:spPr>
        <p:style>
          <a:lnRef idx="2">
            <a:schemeClr val="accent1">
              <a:shade val="50000"/>
            </a:schemeClr>
          </a:lnRef>
          <a:fillRef idx="1002">
            <a:schemeClr val="dk2"/>
          </a:fillRef>
          <a:effectRef idx="0">
            <a:schemeClr val="accent1"/>
          </a:effectRef>
          <a:fontRef idx="minor">
            <a:schemeClr val="lt1"/>
          </a:fontRef>
        </p:style>
        <p:txBody>
          <a:bodyPr rtlCol="0" anchor="ctr"/>
          <a:lstStyle/>
          <a:p>
            <a:pPr algn="ctr"/>
            <a:endParaRPr lang="en-US"/>
          </a:p>
        </p:txBody>
      </p:sp>
      <p:sp>
        <p:nvSpPr>
          <p:cNvPr id="40" name="Snip Diagonal Corner Rectangle 21">
            <a:extLst>
              <a:ext uri="{FF2B5EF4-FFF2-40B4-BE49-F238E27FC236}">
                <a16:creationId xmlns:a16="http://schemas.microsoft.com/office/drawing/2014/main" id="{B729B08C-A8E8-4A5F-BE85-F0B9269F87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8129873" cy="6858002"/>
          </a:xfrm>
          <a:prstGeom prst="snip2DiagRect">
            <a:avLst>
              <a:gd name="adj1" fmla="val 0"/>
              <a:gd name="adj2" fmla="val 0"/>
            </a:avLst>
          </a:prstGeom>
          <a:solidFill>
            <a:schemeClr val="bg1">
              <a:alpha val="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3AF0DAB2-66C2-4FB9-A4F3-E117F1D180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43" name="Straight Connector 42">
              <a:extLst>
                <a:ext uri="{FF2B5EF4-FFF2-40B4-BE49-F238E27FC236}">
                  <a16:creationId xmlns:a16="http://schemas.microsoft.com/office/drawing/2014/main" id="{7C7822CD-C541-4174-B43B-4A5E288187B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A98BC445-D166-4C73-9048-E9EAA313018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50D18988-C2FA-49D2-BDF7-5C3060944B0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6" name="Straight Connector 45">
              <a:extLst>
                <a:ext uri="{FF2B5EF4-FFF2-40B4-BE49-F238E27FC236}">
                  <a16:creationId xmlns:a16="http://schemas.microsoft.com/office/drawing/2014/main" id="{22EBDE56-D9C2-4852-B55B-3DB8E679557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7" name="Straight Connector 46">
              <a:extLst>
                <a:ext uri="{FF2B5EF4-FFF2-40B4-BE49-F238E27FC236}">
                  <a16:creationId xmlns:a16="http://schemas.microsoft.com/office/drawing/2014/main" id="{EB5952F4-0479-49EC-8294-C078F23532A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pic>
        <p:nvPicPr>
          <p:cNvPr id="12" name="Picture 11" descr="Chart, line chart&#10;&#10;Description automatically generated">
            <a:extLst>
              <a:ext uri="{FF2B5EF4-FFF2-40B4-BE49-F238E27FC236}">
                <a16:creationId xmlns:a16="http://schemas.microsoft.com/office/drawing/2014/main" id="{6BCDCA08-4DA4-499C-8515-1986F67EA0A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7659" y="227079"/>
            <a:ext cx="9605761" cy="6403840"/>
          </a:xfrm>
          <a:prstGeom prst="rect">
            <a:avLst/>
          </a:prstGeom>
        </p:spPr>
      </p:pic>
      <p:pic>
        <p:nvPicPr>
          <p:cNvPr id="5" name="Audio 4">
            <a:hlinkClick r:id="" action="ppaction://media"/>
            <a:extLst>
              <a:ext uri="{FF2B5EF4-FFF2-40B4-BE49-F238E27FC236}">
                <a16:creationId xmlns:a16="http://schemas.microsoft.com/office/drawing/2014/main" id="{34E44900-BA5B-4FA4-912B-83CBCEE9E9D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99818723"/>
      </p:ext>
    </p:extLst>
  </p:cSld>
  <p:clrMapOvr>
    <a:masterClrMapping/>
  </p:clrMapOvr>
  <mc:AlternateContent xmlns:mc="http://schemas.openxmlformats.org/markup-compatibility/2006">
    <mc:Choice xmlns:p14="http://schemas.microsoft.com/office/powerpoint/2010/main" Requires="p14">
      <p:transition spd="slow" p14:dur="2000" advTm="27933"/>
    </mc:Choice>
    <mc:Fallback>
      <p:transition spd="slow" advTm="279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00DF21D5-92B5-4D0E-8ACB-CD3732E404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dk2">
                  <a:tint val="97000"/>
                  <a:hueMod val="92000"/>
                  <a:satMod val="169000"/>
                  <a:lumMod val="164000"/>
                </a:schemeClr>
              </a:gs>
              <a:gs pos="100000">
                <a:schemeClr val="dk2">
                  <a:shade val="96000"/>
                  <a:satMod val="120000"/>
                  <a:lumMod val="90000"/>
                </a:schemeClr>
              </a:gs>
            </a:gsLst>
            <a:lin ang="6120000" scaled="1"/>
          </a:gradFill>
          <a:ln>
            <a:noFill/>
          </a:ln>
        </p:spPr>
        <p:style>
          <a:lnRef idx="2">
            <a:schemeClr val="accent1">
              <a:shade val="50000"/>
            </a:schemeClr>
          </a:lnRef>
          <a:fillRef idx="1002">
            <a:schemeClr val="dk2"/>
          </a:fillRef>
          <a:effectRef idx="0">
            <a:schemeClr val="accent1"/>
          </a:effectRef>
          <a:fontRef idx="minor">
            <a:schemeClr val="lt1"/>
          </a:fontRef>
        </p:style>
        <p:txBody>
          <a:bodyPr rtlCol="0" anchor="ctr"/>
          <a:lstStyle/>
          <a:p>
            <a:pPr algn="ctr"/>
            <a:endParaRPr lang="en-US"/>
          </a:p>
        </p:txBody>
      </p:sp>
      <p:sp>
        <p:nvSpPr>
          <p:cNvPr id="40" name="Snip Diagonal Corner Rectangle 21">
            <a:extLst>
              <a:ext uri="{FF2B5EF4-FFF2-40B4-BE49-F238E27FC236}">
                <a16:creationId xmlns:a16="http://schemas.microsoft.com/office/drawing/2014/main" id="{B729B08C-A8E8-4A5F-BE85-F0B9269F87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8129873" cy="6858002"/>
          </a:xfrm>
          <a:prstGeom prst="snip2DiagRect">
            <a:avLst>
              <a:gd name="adj1" fmla="val 0"/>
              <a:gd name="adj2" fmla="val 0"/>
            </a:avLst>
          </a:prstGeom>
          <a:solidFill>
            <a:schemeClr val="bg1">
              <a:alpha val="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3AF0DAB2-66C2-4FB9-A4F3-E117F1D180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43" name="Straight Connector 42">
              <a:extLst>
                <a:ext uri="{FF2B5EF4-FFF2-40B4-BE49-F238E27FC236}">
                  <a16:creationId xmlns:a16="http://schemas.microsoft.com/office/drawing/2014/main" id="{7C7822CD-C541-4174-B43B-4A5E288187B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A98BC445-D166-4C73-9048-E9EAA313018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50D18988-C2FA-49D2-BDF7-5C3060944B0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6" name="Straight Connector 45">
              <a:extLst>
                <a:ext uri="{FF2B5EF4-FFF2-40B4-BE49-F238E27FC236}">
                  <a16:creationId xmlns:a16="http://schemas.microsoft.com/office/drawing/2014/main" id="{22EBDE56-D9C2-4852-B55B-3DB8E679557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7" name="Straight Connector 46">
              <a:extLst>
                <a:ext uri="{FF2B5EF4-FFF2-40B4-BE49-F238E27FC236}">
                  <a16:creationId xmlns:a16="http://schemas.microsoft.com/office/drawing/2014/main" id="{EB5952F4-0479-49EC-8294-C078F23532A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pic>
        <p:nvPicPr>
          <p:cNvPr id="11" name="Picture 10" descr="Chart, line chart&#10;&#10;Description automatically generated">
            <a:extLst>
              <a:ext uri="{FF2B5EF4-FFF2-40B4-BE49-F238E27FC236}">
                <a16:creationId xmlns:a16="http://schemas.microsoft.com/office/drawing/2014/main" id="{96A34A71-0958-4F68-8B65-101B668CA9C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17798" y="234271"/>
            <a:ext cx="9556404" cy="6370935"/>
          </a:xfrm>
          <a:prstGeom prst="rect">
            <a:avLst/>
          </a:prstGeom>
        </p:spPr>
      </p:pic>
      <p:pic>
        <p:nvPicPr>
          <p:cNvPr id="3" name="Audio 2">
            <a:hlinkClick r:id="" action="ppaction://media"/>
            <a:extLst>
              <a:ext uri="{FF2B5EF4-FFF2-40B4-BE49-F238E27FC236}">
                <a16:creationId xmlns:a16="http://schemas.microsoft.com/office/drawing/2014/main" id="{70A233C2-9127-4F6C-B950-9EBBE06B7F1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57448921"/>
      </p:ext>
    </p:extLst>
  </p:cSld>
  <p:clrMapOvr>
    <a:masterClrMapping/>
  </p:clrMapOvr>
  <mc:AlternateContent xmlns:mc="http://schemas.openxmlformats.org/markup-compatibility/2006">
    <mc:Choice xmlns:p14="http://schemas.microsoft.com/office/powerpoint/2010/main" Requires="p14">
      <p:transition spd="slow" p14:dur="2000" advTm="28545"/>
    </mc:Choice>
    <mc:Fallback>
      <p:transition spd="slow" advTm="285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00DF21D5-92B5-4D0E-8ACB-CD3732E404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dk2">
                  <a:tint val="97000"/>
                  <a:hueMod val="92000"/>
                  <a:satMod val="169000"/>
                  <a:lumMod val="164000"/>
                </a:schemeClr>
              </a:gs>
              <a:gs pos="100000">
                <a:schemeClr val="dk2">
                  <a:shade val="96000"/>
                  <a:satMod val="120000"/>
                  <a:lumMod val="90000"/>
                </a:schemeClr>
              </a:gs>
            </a:gsLst>
            <a:lin ang="6120000" scaled="1"/>
          </a:gradFill>
          <a:ln>
            <a:noFill/>
          </a:ln>
        </p:spPr>
        <p:style>
          <a:lnRef idx="2">
            <a:schemeClr val="accent1">
              <a:shade val="50000"/>
            </a:schemeClr>
          </a:lnRef>
          <a:fillRef idx="1002">
            <a:schemeClr val="dk2"/>
          </a:fillRef>
          <a:effectRef idx="0">
            <a:schemeClr val="accent1"/>
          </a:effectRef>
          <a:fontRef idx="minor">
            <a:schemeClr val="lt1"/>
          </a:fontRef>
        </p:style>
        <p:txBody>
          <a:bodyPr rtlCol="0" anchor="ctr"/>
          <a:lstStyle/>
          <a:p>
            <a:pPr algn="ctr"/>
            <a:endParaRPr lang="en-US"/>
          </a:p>
        </p:txBody>
      </p:sp>
      <p:sp>
        <p:nvSpPr>
          <p:cNvPr id="40" name="Snip Diagonal Corner Rectangle 21">
            <a:extLst>
              <a:ext uri="{FF2B5EF4-FFF2-40B4-BE49-F238E27FC236}">
                <a16:creationId xmlns:a16="http://schemas.microsoft.com/office/drawing/2014/main" id="{B729B08C-A8E8-4A5F-BE85-F0B9269F87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8129873" cy="6858002"/>
          </a:xfrm>
          <a:prstGeom prst="snip2DiagRect">
            <a:avLst>
              <a:gd name="adj1" fmla="val 0"/>
              <a:gd name="adj2" fmla="val 0"/>
            </a:avLst>
          </a:prstGeom>
          <a:solidFill>
            <a:schemeClr val="bg1">
              <a:alpha val="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3AF0DAB2-66C2-4FB9-A4F3-E117F1D180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43" name="Straight Connector 42">
              <a:extLst>
                <a:ext uri="{FF2B5EF4-FFF2-40B4-BE49-F238E27FC236}">
                  <a16:creationId xmlns:a16="http://schemas.microsoft.com/office/drawing/2014/main" id="{7C7822CD-C541-4174-B43B-4A5E288187B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A98BC445-D166-4C73-9048-E9EAA313018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50D18988-C2FA-49D2-BDF7-5C3060944B0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6" name="Straight Connector 45">
              <a:extLst>
                <a:ext uri="{FF2B5EF4-FFF2-40B4-BE49-F238E27FC236}">
                  <a16:creationId xmlns:a16="http://schemas.microsoft.com/office/drawing/2014/main" id="{22EBDE56-D9C2-4852-B55B-3DB8E679557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47" name="Straight Connector 46">
              <a:extLst>
                <a:ext uri="{FF2B5EF4-FFF2-40B4-BE49-F238E27FC236}">
                  <a16:creationId xmlns:a16="http://schemas.microsoft.com/office/drawing/2014/main" id="{EB5952F4-0479-49EC-8294-C078F23532A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
        <p:nvSpPr>
          <p:cNvPr id="2" name="TextBox 1">
            <a:extLst>
              <a:ext uri="{FF2B5EF4-FFF2-40B4-BE49-F238E27FC236}">
                <a16:creationId xmlns:a16="http://schemas.microsoft.com/office/drawing/2014/main" id="{07AE6CEC-F595-4461-8D52-8EF81DB09667}"/>
              </a:ext>
            </a:extLst>
          </p:cNvPr>
          <p:cNvSpPr txBox="1"/>
          <p:nvPr/>
        </p:nvSpPr>
        <p:spPr>
          <a:xfrm flipH="1">
            <a:off x="3385037" y="2934959"/>
            <a:ext cx="5421926" cy="1200329"/>
          </a:xfrm>
          <a:prstGeom prst="rect">
            <a:avLst/>
          </a:prstGeom>
          <a:noFill/>
        </p:spPr>
        <p:txBody>
          <a:bodyPr wrap="square" rtlCol="0">
            <a:spAutoFit/>
          </a:bodyPr>
          <a:lstStyle/>
          <a:p>
            <a:pPr algn="ctr"/>
            <a:r>
              <a:rPr lang="en-US" sz="7200" b="1" dirty="0"/>
              <a:t>Thank You</a:t>
            </a:r>
            <a:endParaRPr lang="en-US" sz="3200" b="1" dirty="0"/>
          </a:p>
        </p:txBody>
      </p:sp>
      <p:sp>
        <p:nvSpPr>
          <p:cNvPr id="3" name="TextBox 2">
            <a:extLst>
              <a:ext uri="{FF2B5EF4-FFF2-40B4-BE49-F238E27FC236}">
                <a16:creationId xmlns:a16="http://schemas.microsoft.com/office/drawing/2014/main" id="{FDB787B0-09EA-4A0F-A2CB-805EF6770160}"/>
              </a:ext>
            </a:extLst>
          </p:cNvPr>
          <p:cNvSpPr txBox="1"/>
          <p:nvPr/>
        </p:nvSpPr>
        <p:spPr>
          <a:xfrm flipH="1">
            <a:off x="658091" y="5710535"/>
            <a:ext cx="10875818" cy="923330"/>
          </a:xfrm>
          <a:prstGeom prst="rect">
            <a:avLst/>
          </a:prstGeom>
          <a:noFill/>
        </p:spPr>
        <p:txBody>
          <a:bodyPr wrap="square" rtlCol="0">
            <a:spAutoFit/>
          </a:bodyPr>
          <a:lstStyle/>
          <a:p>
            <a:r>
              <a:rPr lang="en-US" dirty="0">
                <a:hlinkClick r:id="rId4">
                  <a:extLst>
                    <a:ext uri="{A12FA001-AC4F-418D-AE19-62706E023703}">
                      <ahyp:hlinkClr xmlns:ahyp="http://schemas.microsoft.com/office/drawing/2018/hyperlinkcolor" val="tx"/>
                    </a:ext>
                  </a:extLst>
                </a:hlinkClick>
              </a:rPr>
              <a:t>https://sites.google.com/umbc.edu/data606/spring-2021-section-1/harsh-bhanderi?authuser=0</a:t>
            </a:r>
            <a:endParaRPr lang="en-US" dirty="0"/>
          </a:p>
          <a:p>
            <a:r>
              <a:rPr lang="en-US" dirty="0"/>
              <a:t>https://github.com/harshbhanderi/climate_change</a:t>
            </a:r>
          </a:p>
          <a:p>
            <a:endParaRPr lang="en-US" dirty="0"/>
          </a:p>
        </p:txBody>
      </p:sp>
      <p:pic>
        <p:nvPicPr>
          <p:cNvPr id="4" name="Audio 3">
            <a:hlinkClick r:id="" action="ppaction://media"/>
            <a:extLst>
              <a:ext uri="{FF2B5EF4-FFF2-40B4-BE49-F238E27FC236}">
                <a16:creationId xmlns:a16="http://schemas.microsoft.com/office/drawing/2014/main" id="{53E838FD-D6A3-4CBE-BBBA-B41D43D0EF8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27856044"/>
      </p:ext>
    </p:extLst>
  </p:cSld>
  <p:clrMapOvr>
    <a:masterClrMapping/>
  </p:clrMapOvr>
  <mc:AlternateContent xmlns:mc="http://schemas.openxmlformats.org/markup-compatibility/2006">
    <mc:Choice xmlns:p14="http://schemas.microsoft.com/office/powerpoint/2010/main" Requires="p14">
      <p:transition spd="slow" p14:dur="2000" advTm="26312"/>
    </mc:Choice>
    <mc:Fallback>
      <p:transition spd="slow" advTm="263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3"/>
</p:tagLst>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1029</TotalTime>
  <Words>392</Words>
  <Application>Microsoft Office PowerPoint</Application>
  <PresentationFormat>Widescreen</PresentationFormat>
  <Paragraphs>14</Paragraphs>
  <Slides>7</Slides>
  <Notes>0</Notes>
  <HiddenSlides>0</HiddenSlides>
  <MMClips>7</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Calibri</vt:lpstr>
      <vt:lpstr>Century Gothic</vt:lpstr>
      <vt:lpstr>Wingdings 3</vt:lpstr>
      <vt:lpstr>Slice</vt:lpstr>
      <vt:lpstr>Introduction to Climate Change Dataset</vt:lpstr>
      <vt:lpstr>Introduction:   To serve as the hub for climate-related information, data, and tools, the world bank (WB) created the climate change knowledge portal (CCKP).   The portal provides an online platform for access to comprehensive global, regional, and country data related to climate change and development.   The CCKP portal provides global data on historical climate, vulnerabilities, and impacts of country, region, and watershed views.   Users can evaluate climate-related vulnerabilities, risks, and actions for a particular location on the globe by interpreting climate and climate-related data at different levels of details.    Reference: https://climateknowledgeportal.worldbank.org/ </vt:lpstr>
      <vt:lpstr>About Dataset:  The primary data contains various series names(that could impact temperature) and the statistics from year range 1990 to 2011 for all 233 countries. The other sheets in this data contains information about countries and their regions, series names, their Ids and the source of the series data etc. The data file contains around 13k rows and around 5 megabytes in size.  The other supportive data contains temperature and rainfall values for all the countries on monthly average statistics from year 1901 to 2016 in four different files.   Download the data:  1) https://datacatalog.worldbank.org/dataset/climate-change-data#__sid=js3 2) https://climateknowledgeportal.worldbank.org/download-data </vt:lpstr>
      <vt:lpstr>Aim:   The aim is to predict the climate changes for next 10 years and find the abnormality in the temperature, rainfall or weather. With using the series impact on the climate for previous years, come up with the predictable solution that can prevent the future unnecessary heavy climate changes.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HARSH Bhanderi</dc:creator>
  <cp:lastModifiedBy>HARSH Bhanderi</cp:lastModifiedBy>
  <cp:revision>20</cp:revision>
  <dcterms:created xsi:type="dcterms:W3CDTF">2021-02-17T12:36:55Z</dcterms:created>
  <dcterms:modified xsi:type="dcterms:W3CDTF">2021-02-18T14:21:35Z</dcterms:modified>
</cp:coreProperties>
</file>

<file path=docProps/thumbnail.jpeg>
</file>